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theme/theme2.xml" ContentType="application/vnd.openxmlformats-officedocument.theme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_rels/presentation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_rels/slide2.xml.rels" ContentType="application/vnd.openxmlformats-package.relationships+xml"/>
  <Override PartName="/ppt/slides/_rels/slide8.xml.rels" ContentType="application/vnd.openxmlformats-package.relationships+xml"/>
  <Override PartName="/ppt/slides/_rels/slide13.xml.rels" ContentType="application/vnd.openxmlformats-package.relationships+xml"/>
  <Override PartName="/ppt/slides/_rels/slide6.xml.rels" ContentType="application/vnd.openxmlformats-package.relationships+xml"/>
  <Override PartName="/ppt/slides/_rels/slide11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7.xml.rels" ContentType="application/vnd.openxmlformats-package.relationships+xml"/>
  <Override PartName="/ppt/slides/_rels/slide12.xml.rels" ContentType="application/vnd.openxmlformats-package.relationships+xml"/>
  <Override PartName="/ppt/slides/_rels/slide5.xml.rels" ContentType="application/vnd.openxmlformats-package.relationships+xml"/>
  <Override PartName="/ppt/slides/_rels/slide10.xml.rels" ContentType="application/vnd.openxmlformats-package.relationships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en-US" sz="4400">
                <a:solidFill>
                  <a:srgbClr val="000000"/>
                </a:solidFill>
                <a:latin typeface="Calibri"/>
              </a:rPr>
              <a:t>Click to edit the title text formatClick to edit Master title style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en-IN" sz="1200">
                <a:solidFill>
                  <a:srgbClr val="8b8b8b"/>
                </a:solidFill>
                <a:latin typeface="Calibri"/>
              </a:rPr>
              <a:t>22/09/10</a:t>
            </a:r>
            <a:endParaRPr/>
          </a:p>
        </p:txBody>
      </p:sp>
      <p:sp>
        <p:nvSpPr>
          <p:cNvPr id="2" name="TextShape 3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81514100-B1E1-4131-9161-1171F1C19191}" type="slidenum">
              <a:rPr lang="en-IN" sz="1200">
                <a:solidFill>
                  <a:srgbClr val="8b8b8b"/>
                </a:solidFill>
                <a:latin typeface="Calibri"/>
              </a:rPr>
              <a:t>&lt;number&gt;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en-US"/>
              <a:t>Second Outline Level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en-US"/>
              <a:t>Third Outline Level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en-US"/>
              <a:t>Fourth Outline Level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en-US"/>
              <a:t>Eighth Outline Level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en-US"/>
              <a:t>Ninth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en-US" sz="4400">
                <a:solidFill>
                  <a:srgbClr val="000000"/>
                </a:solidFill>
                <a:latin typeface="Calibri"/>
              </a:rPr>
              <a:t>Click to edit the title text formatClick to edit Master title style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Seventh Outline Level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Eighth Outline Level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Ninth Outline LevelClick to edit Master text styles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Second level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2">
              <a:buSzPct val="75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3">
              <a:buSzPct val="45000"/>
              <a:buFont typeface="Arial"/>
              <a:buChar char="–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7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en-IN" sz="1200">
                <a:solidFill>
                  <a:srgbClr val="8b8b8b"/>
                </a:solidFill>
                <a:latin typeface="Calibri"/>
              </a:rPr>
              <a:t>22/09/10</a:t>
            </a:r>
            <a:endParaRPr/>
          </a:p>
        </p:txBody>
      </p:sp>
      <p:sp>
        <p:nvSpPr>
          <p:cNvPr id="8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</p:sp>
      <p:sp>
        <p:nvSpPr>
          <p:cNvPr id="9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41519191-8161-4121-A151-21F101D1B181}" type="slidenum">
              <a:rPr lang="en-IN" sz="1200">
                <a:solidFill>
                  <a:srgbClr val="8b8b8b"/>
                </a:solidFill>
                <a:latin typeface="Calibri"/>
              </a:rPr>
              <a:t>&lt;number&gt;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hyperlink" Target="http://www.cafepy.com/article/" TargetMode="External"/><Relationship Id="rId2" Type="http://schemas.openxmlformats.org/officeDocument/2006/relationships/hyperlink" Target="http://www.cafepy.com/article/" TargetMode="External"/><Relationship Id="rId3" Type="http://schemas.openxmlformats.org/officeDocument/2006/relationships/hyperlink" Target="http://docs.python.org/reference/datamodel.html" TargetMode="External"/><Relationship Id="rId4" Type="http://schemas.openxmlformats.org/officeDocument/2006/relationships/hyperlink" Target="http://docs.python.org/reference/datamodel.html" TargetMode="External"/><Relationship Id="rId5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en-US" sz="4400">
                <a:solidFill>
                  <a:srgbClr val="000000"/>
                </a:solidFill>
                <a:latin typeface="Calibri"/>
              </a:rPr>
              <a:t>Python Object Model</a:t>
            </a:r>
            <a:endParaRPr/>
          </a:p>
        </p:txBody>
      </p:sp>
      <p:sp>
        <p:nvSpPr>
          <p:cNvPr id="11" name="TextShape 2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en-IN">
                <a:solidFill>
                  <a:srgbClr val="8b8b8b"/>
                </a:solidFill>
              </a:rPr>
              <a:t>Sambasiva Suda</a:t>
            </a:r>
            <a:endParaRPr/>
          </a:p>
          <a:p>
            <a:pPr algn="ctr"/>
            <a:r>
              <a:rPr lang="en-IN">
                <a:solidFill>
                  <a:srgbClr val="8b8b8b"/>
                </a:solidFill>
              </a:rPr>
              <a:t>PyCon India</a:t>
            </a:r>
            <a:endParaRPr/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en-US" sz="4400">
                <a:solidFill>
                  <a:srgbClr val="000000"/>
                </a:solidFill>
                <a:latin typeface="Calibri"/>
              </a:rPr>
              <a:t>Descriptor Object</a:t>
            </a:r>
            <a:endParaRPr/>
          </a:p>
        </p:txBody>
      </p:sp>
      <p:sp>
        <p:nvSpPr>
          <p:cNvPr id="7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__get__(</a:t>
            </a:r>
            <a:r>
              <a:rPr i="1" lang="en-US" sz="3200">
                <a:solidFill>
                  <a:srgbClr val="000000"/>
                </a:solidFill>
                <a:latin typeface="Calibri"/>
              </a:rPr>
              <a:t>self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, </a:t>
            </a:r>
            <a:r>
              <a:rPr i="1" lang="en-US" sz="3200">
                <a:solidFill>
                  <a:srgbClr val="000000"/>
                </a:solidFill>
                <a:latin typeface="Calibri"/>
              </a:rPr>
              <a:t>instance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, </a:t>
            </a:r>
            <a:r>
              <a:rPr i="1" lang="en-US" sz="3200">
                <a:solidFill>
                  <a:srgbClr val="000000"/>
                </a:solidFill>
                <a:latin typeface="Calibri"/>
              </a:rPr>
              <a:t>owner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) 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__set__(</a:t>
            </a:r>
            <a:r>
              <a:rPr i="1" lang="en-US" sz="3200">
                <a:solidFill>
                  <a:srgbClr val="000000"/>
                </a:solidFill>
                <a:latin typeface="Calibri"/>
              </a:rPr>
              <a:t>self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, </a:t>
            </a:r>
            <a:r>
              <a:rPr i="1" lang="en-US" sz="3200">
                <a:solidFill>
                  <a:srgbClr val="000000"/>
                </a:solidFill>
                <a:latin typeface="Calibri"/>
              </a:rPr>
              <a:t>instance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, </a:t>
            </a:r>
            <a:r>
              <a:rPr i="1" lang="en-US" sz="3200">
                <a:solidFill>
                  <a:srgbClr val="000000"/>
                </a:solidFill>
                <a:latin typeface="Calibri"/>
              </a:rPr>
              <a:t>value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)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__delete__(</a:t>
            </a:r>
            <a:r>
              <a:rPr i="1" lang="en-US" sz="3200">
                <a:solidFill>
                  <a:srgbClr val="000000"/>
                </a:solidFill>
                <a:latin typeface="Calibri"/>
              </a:rPr>
              <a:t>self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, </a:t>
            </a:r>
            <a:r>
              <a:rPr i="1" lang="en-US" sz="3200">
                <a:solidFill>
                  <a:srgbClr val="000000"/>
                </a:solidFill>
                <a:latin typeface="Calibri"/>
              </a:rPr>
              <a:t>instance)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i="1" lang="en-US" sz="3200">
                <a:solidFill>
                  <a:srgbClr val="000000"/>
                </a:solidFill>
                <a:latin typeface="Calibri"/>
              </a:rPr>
              <a:t>Data Descriptors  (implements __set__)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i="1" lang="en-US" sz="3200">
                <a:solidFill>
                  <a:srgbClr val="000000"/>
                </a:solidFill>
                <a:latin typeface="Calibri"/>
              </a:rPr>
              <a:t>Non Data Descriptors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i="1" lang="en-US" sz="3200">
                <a:solidFill>
                  <a:srgbClr val="000000"/>
                </a:solidFill>
                <a:latin typeface="Calibri"/>
              </a:rPr>
              <a:t>If attribute is a descriptor, corresponding method will be called</a:t>
            </a:r>
            <a:endParaRPr/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en-US" sz="4400">
                <a:solidFill>
                  <a:srgbClr val="000000"/>
                </a:solidFill>
                <a:latin typeface="Calibri"/>
              </a:rPr>
              <a:t>Attribute lookup Algo</a:t>
            </a:r>
            <a:endParaRPr/>
          </a:p>
        </p:txBody>
      </p:sp>
      <p:sp>
        <p:nvSpPr>
          <p:cNvPr id="8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If attrname is a builtin attribute, return it. 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Look for data descriptors in parent and its bases 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Look in object.__dict__ for attrname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Look  for non data descriptors in parent and it bases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Look in __dict__ of parent and its bases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Raise AttributeError </a:t>
            </a:r>
            <a:endParaRPr/>
          </a:p>
          <a:p>
            <a:endParaRPr/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en-US" sz="4400">
                <a:solidFill>
                  <a:srgbClr val="000000"/>
                </a:solidFill>
                <a:latin typeface="Calibri"/>
              </a:rPr>
              <a:t>References</a:t>
            </a:r>
            <a:endParaRPr/>
          </a:p>
        </p:txBody>
      </p:sp>
      <p:sp>
        <p:nvSpPr>
          <p:cNvPr id="8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  <a:hlinkClick r:id="rId1"/>
              </a:rPr>
              <a:t>http://www.cafepy.com/article</a:t>
            </a:r>
            <a:r>
              <a:rPr lang="en-US" sz="3200">
                <a:solidFill>
                  <a:srgbClr val="000000"/>
                </a:solidFill>
                <a:latin typeface="Calibri"/>
                <a:hlinkClick r:id="rId2"/>
              </a:rPr>
              <a:t>/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  <a:hlinkClick r:id="rId3"/>
              </a:rPr>
              <a:t>http://</a:t>
            </a:r>
            <a:r>
              <a:rPr lang="en-US" sz="3200">
                <a:solidFill>
                  <a:srgbClr val="000000"/>
                </a:solidFill>
                <a:latin typeface="Calibri"/>
                <a:hlinkClick r:id="rId4"/>
              </a:rPr>
              <a:t>docs.python.org/reference/datamodel.html</a:t>
            </a:r>
            <a:endParaRPr/>
          </a:p>
          <a:p>
            <a:endParaRPr/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en-US" sz="4400">
                <a:solidFill>
                  <a:srgbClr val="000000"/>
                </a:solidFill>
                <a:latin typeface="Calibri"/>
              </a:rPr>
              <a:t>Thank You Very much</a:t>
            </a:r>
            <a:endParaRPr/>
          </a:p>
        </p:txBody>
      </p:sp>
      <p:sp>
        <p:nvSpPr>
          <p:cNvPr id="84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endParaRPr/>
          </a:p>
          <a:p>
            <a:endParaRPr/>
          </a:p>
          <a:p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endParaRPr/>
          </a:p>
          <a:p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Q &amp; A</a:t>
            </a: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en-US" sz="4400">
                <a:solidFill>
                  <a:srgbClr val="000000"/>
                </a:solidFill>
                <a:latin typeface="Calibri"/>
              </a:rPr>
              <a:t>Agenda</a:t>
            </a:r>
            <a:endParaRPr/>
          </a:p>
        </p:txBody>
      </p:sp>
      <p:sp>
        <p:nvSpPr>
          <p:cNvPr id="1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Python Classic Objects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Different types of Objects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Relationships among objects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Q &amp; A</a:t>
            </a:r>
            <a:endParaRPr/>
          </a:p>
          <a:p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en-US" sz="4400">
                <a:solidFill>
                  <a:srgbClr val="000000"/>
                </a:solidFill>
                <a:latin typeface="Calibri"/>
              </a:rPr>
              <a:t>Python Object</a:t>
            </a:r>
            <a:endParaRPr/>
          </a:p>
        </p:txBody>
      </p:sp>
      <p:sp>
        <p:nvSpPr>
          <p:cNvPr id="1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In Python everything </a:t>
            </a:r>
            <a:r>
              <a:rPr b="1" lang="en-US" sz="3200">
                <a:solidFill>
                  <a:srgbClr val="000000"/>
                </a:solidFill>
                <a:latin typeface="Calibri"/>
              </a:rPr>
              <a:t>IS A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n Object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en-US" sz="3200">
                <a:solidFill>
                  <a:srgbClr val="000000"/>
                </a:solidFill>
                <a:latin typeface="Calibri"/>
              </a:rPr>
              <a:t>IS A 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shows  </a:t>
            </a:r>
            <a:r>
              <a:rPr b="1" lang="en-US" sz="3200">
                <a:solidFill>
                  <a:srgbClr val="000000"/>
                </a:solidFill>
                <a:latin typeface="Calibri"/>
              </a:rPr>
              <a:t>Inheritance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en-US" sz="3200">
                <a:solidFill>
                  <a:srgbClr val="000000"/>
                </a:solidFill>
                <a:latin typeface="Calibri"/>
              </a:rPr>
              <a:t>object 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is the root of the inheritance hierarchy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Two types of objects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Class objects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Class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Meta Class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Instance objects (Non class objects)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Three relationships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b="1" lang="en-US" sz="2800">
                <a:solidFill>
                  <a:srgbClr val="000000"/>
                </a:solidFill>
                <a:latin typeface="Calibri"/>
              </a:rPr>
              <a:t>IS A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Instance of    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b="1" lang="en-US" sz="2800">
                <a:solidFill>
                  <a:srgbClr val="000000"/>
                </a:solidFill>
                <a:latin typeface="Calibri"/>
              </a:rPr>
              <a:t>HAS A </a:t>
            </a:r>
            <a:r>
              <a:rPr lang="en-US" sz="2800">
                <a:solidFill>
                  <a:srgbClr val="000000"/>
                </a:solidFill>
                <a:latin typeface="Calibri"/>
              </a:rPr>
              <a:t>(Attributes)</a:t>
            </a:r>
            <a:endParaRPr/>
          </a:p>
        </p:txBody>
      </p:sp>
      <p:cxnSp>
        <p:nvCxnSpPr>
          <p:cNvPr id="16" name="Line 3"/>
          <p:cNvCxnSpPr/>
          <p:nvPr/>
        </p:nvCxnSpPr>
        <p:spPr>
          <xfrm>
            <a:off x="3886200" y="5181480"/>
            <a:ext cx="1371960" cy="1800"/>
          </xfrm>
          <a:prstGeom prst="straightConnector1">
            <a:avLst/>
          </a:prstGeom>
          <a:ln w="9360">
            <a:solidFill>
              <a:srgbClr val="4a7ebb"/>
            </a:solidFill>
            <a:round/>
            <a:tailEnd len="med" type="triangle" w="med"/>
          </a:ln>
        </p:spPr>
      </p:cxnSp>
      <p:cxnSp>
        <p:nvCxnSpPr>
          <p:cNvPr id="17" name="Line 4"/>
          <p:cNvCxnSpPr/>
          <p:nvPr/>
        </p:nvCxnSpPr>
        <p:spPr>
          <xfrm>
            <a:off x="3886200" y="5562360"/>
            <a:ext cx="1371960" cy="2160"/>
          </xfrm>
          <a:prstGeom prst="straightConnector1">
            <a:avLst/>
          </a:prstGeom>
          <a:ln w="9360">
            <a:solidFill>
              <a:srgbClr val="4a7ebb"/>
            </a:solidFill>
            <a:custDash>
              <a:ds d="78000" sp="26000"/>
            </a:custDash>
            <a:round/>
            <a:tailEnd len="med" type="triangle" w="med"/>
          </a:ln>
        </p:spPr>
      </p:cxnSp>
      <p:cxnSp>
        <p:nvCxnSpPr>
          <p:cNvPr id="18" name="Line 5"/>
          <p:cNvCxnSpPr/>
          <p:nvPr/>
        </p:nvCxnSpPr>
        <p:spPr>
          <xfrm>
            <a:off x="3886200" y="5943600"/>
            <a:ext cx="1295640" cy="1800"/>
          </xfrm>
          <a:prstGeom prst="straightConnector1">
            <a:avLst/>
          </a:prstGeom>
          <a:ln w="9360">
            <a:solidFill>
              <a:srgbClr val="4a7ebb"/>
            </a:solidFill>
            <a:round/>
            <a:tailEnd len="med" type="triangle" w="med"/>
          </a:ln>
        </p:spPr>
      </p:cxn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en-US" sz="4400">
                <a:solidFill>
                  <a:srgbClr val="000000"/>
                </a:solidFill>
                <a:latin typeface="Calibri"/>
              </a:rPr>
              <a:t>Relationships</a:t>
            </a:r>
            <a:endParaRPr/>
          </a:p>
        </p:txBody>
      </p:sp>
      <p:sp>
        <p:nvSpPr>
          <p:cNvPr id="2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Inheritance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inherits attributes from super object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Instance Of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Can access all attributes of parent object except class methods and static methods </a:t>
            </a:r>
            <a:endParaRPr/>
          </a:p>
        </p:txBody>
      </p:sp>
    </p:spTree>
  </p:cSld>
</p:sld>
</file>

<file path=ppt/slides/slide5.xml><?xml version="1.0" encoding="UTF-8" standalone="yes"?>
<p:sld xmlns:a="http://schemas.openxmlformats.org/drawingml/2006/main" xmlns:p="http://schemas.openxmlformats.org/presentationml/2006/main" xmlns:r="http://schemas.openxmlformats.org/officeDocument/2006/relationships"><p:cSld><p:spTree><p:nvGrpSpPr>        <p:cNvPr id="1" name=""/>        <p:cNvGrpSpPr/>        <p:nvPr/>      </p:nvGrpSpPr>      <p:grpSpPr>        <a:xfrm>          <a:off x="0" y="0"/>          <a:ext cx="0" cy="0"/>          <a:chOff x="0" y="0"/>          <a:chExt cx="0" cy="0"/>        </a:xfrm>      </p:grpSpPr><p:sp><p:nvSpPr><p:cNvPr id="21" name="TextShape 1"/><p:cNvSpPr txBox="1"/><p:nvPr/></p:nvSpPr><p:spPr><a:xfrm><a:off x="457200" y="274680"/><a:ext cx="8229240" cy="1142640"/></a:xfrm><a:prstGeom prst="rect"><a:avLst/></a:prstGeom></p:spPr><p:txBody><a:bodyPr bIns="45000" lIns="90000" rIns="90000" tIns="45000"/><a:p><a:pPr algn="ctr"></a:pPr><a:r><a:rPr lang="en-US" sz="4400"><a:solidFill><a:srgbClr val="000000"/></a:solidFill><a:latin typeface="Calibri"/></a:rPr><a:t>Python Basic Objects</a:t></a:r><a:endParaRPr/></a:p></p:txBody></p:sp><p:sp><p:nvSpPr><p:cNvPr id="22" name="TextShape 2"/><p:cNvSpPr txBox="1"/><p:nvPr/></p:nvSpPr><p:spPr><a:xfrm><a:off x="457200" y="1600200"/><a:ext cx="8229240" cy="4525560"/></a:xfrm><a:prstGeom prst="rect"><a:avLst/></a:prstGeom></p:spPr></p:sp><p:sp><p:nvSpPr><p:cNvPr id="23" name="CustomShape 3"/><p:cNvSpPr/><p:nvPr/></p:nvSpPr><p:spPr><a:xfrm><a:off x="3205080" y="2921040"/><a:ext cx="1294920" cy="1218960"/></a:xfrm><a:prstGeom prst="ellipse"><a:avLst></a:avLst></a:prstGeom><a:solidFill><a:srgbClr val="4f81bd"/></a:solidFill><a:ln w="25560"><a:solidFill><a:srgbClr val="3a5f8b"/></a:solidFill><a:round/></a:ln></p:spPr><p:txBody><a:bodyPr anchor="ctr" bIns="45000" lIns="90000" rIns="90000" tIns="45000"/><a:p><a:pPr algn="ctr"></a:pPr><a:r><a:rPr lang="en-IN"><a:solidFill><a:srgbClr val="000000"/></a:solidFill><a:latin typeface="Calibri"/></a:rPr><a:t>Type</a:t></a:r><a:endParaRPr/></a:p></p:txBody></p:sp><p:sp><p:nvSpPr><p:cNvPr id="24" name="CustomShape 4"/><p:cNvSpPr/><p:nvPr/></p:nvSpPr><p:spPr><a:xfrm><a:off x="3205080" y="1260000"/><a:ext cx="1474920" cy="900000"/></a:xfrm><a:prstGeom prst="ellipse"><a:avLst></a:avLst></a:prstGeom><a:solidFill><a:srgbClr val="4f81bd"/></a:solidFill><a:ln w="25560"><a:solidFill><a:srgbClr val="3a5f8b"/></a:solidFill><a:round/></a:ln></p:spPr><p:txBody><a:bodyPr anchor="ctr" bIns="45000" lIns="90000" rIns="90000" tIns="45000"/><a:p><a:pPr algn="ctr"></a:pPr><a:r><a:rPr lang="en-IN"><a:solidFill><a:srgbClr val="000000"/></a:solidFill><a:latin typeface="Calibri"/></a:rPr><a:t>Object</a:t></a:r><a:endParaRPr/></a:p></p:txBody></p:sp><p:cxnSp><p:nvCxnSpPr><p:cNvPr id="25" name="Line 5"/><p:cNvCxnSpPr><a:endCxn id="24" idx="3"/></p:cNvCxnSpPr><p:nvPr/></p:nvCxnSpPr><p:spPr><xfrm flipH="1"><a:off x="3600000" y="2160000"/><a:ext cx="1080" cy="763200"/></xfrm><a:prstGeom prst="straightConnector1"><a:avLst/></a:prstGeom><a:ln w="9360"><a:solidFill><a:srgbClr val="4a7ebb"/></a:solidFill><a:round/><a:tailEnd len="med" type="triangle" w="med"/></a:ln></p:spPr></p:cxnSp><p:cxnSp><p:nvCxnSpPr><p:cNvPr id="26" name="Line 6"/><p:cNvCxnSpPr></p:cNvCxnSpPr><p:nvPr/></p:nvCxnSpPr><p:spPr><1pic:xfrm><a:off x="4138200" y="2160000"/><a:ext cx="2160" cy="838440"/></1pic:xfrm><a:prstGeom prst="straightConnector1"><a:avLst/></a:prstGeom><a:ln w="9360"><a:solidFill><a:srgbClr val="4a7ebb"/></a:solidFill><a:custDash><a:ds d="78000" sp="26000"/></a:custDash><a:round/><a:tailEnd len="med" type="triangle" w="med"/></a:ln></p:spPr></p:cxnSp><p:sp><p:nvSpPr><p:cNvPr id="27" name="CustomShape 7"/><p:cNvSpPr/><p:nvPr/></p:nvSpPr><p:spPr><a:xfrm><a:off x="1765080" y="4361040"/><a:ext cx="1294920" cy="1218960"/></a:xfrm><a:prstGeom prst="ellipse"><a:avLst></a:avLst></a:prstGeom><a:solidFill><a:srgbClr val="4f81bd"/></a:solidFill><a:ln w="25560"><a:solidFill><a:srgbClr val="3a5f8b"/></a:solidFill><a:round/></a:ln></p:spPr><p:txBody><a:bodyPr anchor="ctr" bIns="45000" lIns="90000" rIns="90000" tIns="45000"/><a:p><a:pPr algn="ctr"></a:pPr><a:r><a:rPr lang="en-IN"><a:solidFill><a:srgbClr val="000000"/></a:solidFill><a:latin typeface="Calibri"/></a:rPr><a:t>Meta Class</a:t></a:r><a:endParaRPr/></a:p></p:txBody></p:sp><p:sp><p:nvSpPr><p:cNvPr id="28" name="CustomShape 8"/><p:cNvSpPr/><p:nvPr/></p:nvSpPr><p:spPr><a:xfrm><a:off x="4825080" y="4465080"/><a:ext cx="1294920" cy="934920"/></a:xfrm><a:prstGeom prst="ellipse"><a:avLst></a:avLst></a:prstGeom><a:solidFill><a:srgbClr val="4f81bd"/></a:solidFill><a:ln w="25560"><a:solidFill><a:srgbClr val="3a5f8b"/></a:solidFill><a:round/></a:ln></p:spPr><p:txBody><a:bodyPr anchor="ctr" bIns="45000" lIns="90000" rIns="90000" tIns="45000"/><a:p><a:pPr algn="ctr"></a:pPr><a:r><a:rPr lang="en-IN"><a:solidFill><a:srgbClr val="000000"/></a:solidFill><a:latin typeface="Calibri"/></a:rPr><a:t>Class</a:t></a:r><a:endParaRPr/></a:p></p:txBody></p:sp><p:cxnSp><p:nvCxnSpPr><p:cNvPr id="29" name="Line 9"/><p:cNvCxnSpPr><a:endCxn id="23" idx="3"/></p:cNvCxnSpPr><p:nvPr/></p:nvCxnSpPr><p:spPr><xfrm flipH="1"><a:off x="2734200" y="3961800"/><a:ext cx="660600" cy="718560"/></xfrm><a:prstGeom prst="straightConnector1"><a:avLst/></a:prstGeom><a:ln w="9360"><a:solidFill><a:srgbClr val="4a7ebb"/></a:solidFill><a:round/><a:tailEnd len="med" type="triangle" w="med"/></a:ln></p:spPr></p:cxnSp><p:cxnSp><p:nvCxnSpPr><p:cNvPr id="30" name="Line 10"/><p:cNvCxnSpPr><a:stCxn id="28" idx="1"/></p:cNvCxnSpPr><p:nvPr/></p:nvCxnSpPr><p:spPr><1pic:xfrm flipH="1"><a:off x="4320000" y="3960000"/><a:ext cx="694800" cy="642240"/></1pic:xfrm><a:prstGeom prst="straightConnector1"><a:avLst/></a:prstGeom><a:ln w="9360"><a:solidFill><a:srgbClr val="4a7ebb"/></a:solidFill><a:custDash><a:ds d="78000" sp="26000"/></a:custDash><a:round/><a:tailEnd len="med" type="triangle" w="med"/></a:ln></p:spPr></p:cxnSp><p:sp><p:nvSpPr><p:cNvPr id="31" name="CustomShape 11"/><p:cNvSpPr/><p:nvPr/></p:nvSpPr><p:spPr><a:xfrm><a:off x="4825080" y="5760000"/><a:ext cx="1834920" cy="934920"/></a:xfrm><a:prstGeom prst="ellipse"><a:avLst></a:avLst></a:prstGeom><a:solidFill><a:srgbClr val="4f81bd"/></a:solidFill><a:ln w="25560"><a:solidFill><a:srgbClr val="3a5f8b"/></a:solidFill><a:round/></a:ln></p:spPr><p:txBody><a:bodyPr anchor="ctr" bIns="45000" lIns="90000" rIns="90000" tIns="45000"/><a:p><a:pPr algn="ctr"></a:pPr><a:r><a:rPr lang="en-IN"><a:solidFill><a:srgbClr val="000000"/></a:solidFill><a:latin typeface="Calibri"/></a:rPr><a:t>Instance Object</a:t></a:r><a:endParaRPr/></a:p></p:txBody></p:sp><p:cxnSp><p:nvCxnSpPr><p:cNvPr id="32" name="Line 12"/><p:cNvCxnSpPr><a:stCxn id="31" idx="0"/><a:endCxn id="28" idx="4"/></p:cNvCxnSpPr><p:nvPr/></p:nvCxnSpPr><p:spPr><1pic:xfrm flipH="1"><a:off x="5472360" y="5400000"/><a:ext cx="270360" cy="360360"/></1pic:xfrm><a:prstGeom prst="straightConnector1"><a:avLst/></a:prstGeom><a:ln w="9360"><a:solidFill><a:srgbClr val="4a7ebb"/></a:solidFill><a:custDash><a:ds d="78000" sp="26000"/></a:custDash><a:round/><a:tailEnd len="med" type="triangle" w="med"/></a:ln></p:spPr></p:cxnSp><p:cxnSp><p:nvCxnSpPr><p:cNvPr id="33" name="Line 13"/><p:cNvCxnSpPr><a:endCxn id="27" idx="6"/></p:cNvCxnSpPr><p:nvPr/></p:nvCxnSpPr><p:spPr><1pic:xfrm flipH="1"><a:off x="3060000" y="4970520"/><a:ext cx="1774800" cy="171720"/></1pic:xfrm><a:prstGeom prst="straightConnector1"><a:avLst/></a:prstGeom><a:ln w="9360"><a:solidFill><a:srgbClr val="4a7ebb"/></a:solidFill><a:custDash><a:ds d="78000" sp="26000"/></a:custDash><a:round/><a:tailEnd len="med" type="triangle" w="med"/></a:ln></p:spPr></p:cxnSp></p:spTree></p:cSld><p:timing><p:tnLst><p:par><p:cTn dur="indefinite" id="1" nodeType="tmRoot" restart="never"><p:childTnLst><p:seq><p:cTn id="2" nodeType="mainSeq"><p:childTnLst></p:childTnLst></p:cTn><p:prevCondLst><p:cond delay="0" evt="onPrev"><p:tgtEl><p:sldTgt/></p:tgtEl></p:cond></p:prevCondLst><p:nextCondLst><p:cond delay="0" evt="onNext"><p:tgtEl><p:sldTgt/></p:tgtEl></p:cond></p:nextCondLst></p:seq></p:childTnLst></p:cTn></p:par></p:tnLst></p:timing>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en-US" sz="4400">
                <a:solidFill>
                  <a:srgbClr val="000000"/>
                </a:solidFill>
                <a:latin typeface="Calibri"/>
              </a:rPr>
              <a:t>Class Object</a:t>
            </a:r>
            <a:endParaRPr/>
          </a:p>
        </p:txBody>
      </p:sp>
      <p:sp>
        <p:nvSpPr>
          <p:cNvPr id="3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r>
              <a:rPr lang="en-US" sz="3200">
                <a:solidFill>
                  <a:srgbClr val="000000"/>
                </a:solidFill>
                <a:latin typeface="Calibri"/>
              </a:rPr>
              <a:t>class A(object):</a:t>
            </a:r>
            <a:endParaRPr/>
          </a:p>
          <a:p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class_data_attr = ‘sample’</a:t>
            </a:r>
            <a:endParaRPr/>
          </a:p>
          <a:p>
            <a:endParaRPr/>
          </a:p>
          <a:p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def class_method_attr(self):</a:t>
            </a:r>
            <a:endParaRPr/>
          </a:p>
          <a:p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self.instance_attr = ‘sample2’</a:t>
            </a:r>
            <a:endParaRPr/>
          </a:p>
          <a:p>
            <a:r>
              <a:rPr lang="en-US" sz="3200">
                <a:solidFill>
                  <a:srgbClr val="000000"/>
                </a:solidFill>
                <a:latin typeface="Calibri"/>
              </a:rPr>
              <a:t>#instance object</a:t>
            </a:r>
            <a:endParaRPr/>
          </a:p>
          <a:p>
            <a:r>
              <a:rPr lang="en-US" sz="3200">
                <a:solidFill>
                  <a:srgbClr val="000000"/>
                </a:solidFill>
                <a:latin typeface="Calibri"/>
              </a:rPr>
              <a:t>Instance_object = A()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en-US" sz="4400">
                <a:solidFill>
                  <a:srgbClr val="000000"/>
                </a:solidFill>
                <a:latin typeface="Calibri"/>
              </a:rPr>
              <a:t>Meta Class Object</a:t>
            </a:r>
            <a:endParaRPr/>
          </a:p>
        </p:txBody>
      </p:sp>
      <p:sp>
        <p:nvSpPr>
          <p:cNvPr id="3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r>
              <a:rPr lang="en-US" sz="3200">
                <a:solidFill>
                  <a:srgbClr val="000000"/>
                </a:solidFill>
                <a:latin typeface="Calibri"/>
              </a:rPr>
              <a:t>class A(type):</a:t>
            </a:r>
            <a:endParaRPr/>
          </a:p>
          <a:p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metaclass_data_attr = ‘sample’</a:t>
            </a:r>
            <a:endParaRPr/>
          </a:p>
          <a:p>
            <a:endParaRPr/>
          </a:p>
          <a:p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def metaclass_method_attr(cls):</a:t>
            </a:r>
            <a:endParaRPr/>
          </a:p>
          <a:p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self.class_attr = ‘sample2’</a:t>
            </a:r>
            <a:endParaRPr/>
          </a:p>
          <a:p>
            <a:r>
              <a:rPr lang="en-US" sz="3200">
                <a:solidFill>
                  <a:srgbClr val="000000"/>
                </a:solidFill>
                <a:latin typeface="Calibri"/>
              </a:rPr>
              <a:t>#class object</a:t>
            </a:r>
            <a:endParaRPr/>
          </a:p>
          <a:p>
            <a:r>
              <a:rPr lang="en-US" sz="3200">
                <a:solidFill>
                  <a:srgbClr val="000000"/>
                </a:solidFill>
                <a:latin typeface="Calibri"/>
              </a:rPr>
              <a:t>Class B(object)</a:t>
            </a:r>
            <a:endParaRPr/>
          </a:p>
          <a:p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__metaclass__ = A</a:t>
            </a:r>
            <a:endParaRPr/>
          </a:p>
          <a:p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en-US" sz="4400">
                <a:solidFill>
                  <a:srgbClr val="000000"/>
                </a:solidFill>
                <a:latin typeface="Calibri"/>
              </a:rPr>
              <a:t>Builtin Objects Diagram</a:t>
            </a:r>
            <a:endParaRPr/>
          </a:p>
        </p:txBody>
      </p:sp>
      <p:sp>
        <p:nvSpPr>
          <p:cNvPr id="39" name="CustomShape 2"/>
          <p:cNvSpPr/>
          <p:nvPr/>
        </p:nvSpPr>
        <p:spPr>
          <a:xfrm>
            <a:off x="533520" y="1676520"/>
            <a:ext cx="8000640" cy="4419360"/>
          </a:xfrm>
          <a:prstGeom prst="rect">
            <a:avLst/>
          </a:prstGeom>
          <a:ln w="25560">
            <a:solidFill>
              <a:srgbClr val="3a5f8b"/>
            </a:solidFill>
            <a:round/>
          </a:ln>
        </p:spPr>
      </p:sp>
      <p:sp>
        <p:nvSpPr>
          <p:cNvPr id="40" name="CustomShape 3"/>
          <p:cNvSpPr/>
          <p:nvPr/>
        </p:nvSpPr>
        <p:spPr>
          <a:xfrm>
            <a:off x="990720" y="1752480"/>
            <a:ext cx="1294920" cy="456840"/>
          </a:xfrm>
          <a:prstGeom prst="rect">
            <a:avLst/>
          </a:prstGeom>
          <a:solidFill>
            <a:srgbClr val="ffc000"/>
          </a:solidFill>
          <a:ln w="25560">
            <a:solidFill>
              <a:srgbClr val="3a5f8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IN">
                <a:solidFill>
                  <a:srgbClr val="000000"/>
                </a:solidFill>
                <a:latin typeface="Calibri"/>
              </a:rPr>
              <a:t>type</a:t>
            </a:r>
            <a:endParaRPr/>
          </a:p>
        </p:txBody>
      </p:sp>
      <p:sp>
        <p:nvSpPr>
          <p:cNvPr id="41" name="TextShape 4"/>
          <p:cNvSpPr txBox="1"/>
          <p:nvPr/>
        </p:nvSpPr>
        <p:spPr>
          <a:xfrm>
            <a:off x="3581280" y="1752480"/>
            <a:ext cx="1371240" cy="304560"/>
          </a:xfrm>
          <a:prstGeom prst="rect">
            <a:avLst/>
          </a:prstGeom>
        </p:spPr>
        <p:txBody>
          <a:bodyPr anchor="ctr" bIns="45000" lIns="90000" rIns="90000" tIns="45000"/>
          <a:p>
            <a:pPr algn="ctr"/>
            <a:r>
              <a:rPr lang="en-US" sz="3200">
                <a:solidFill>
                  <a:srgbClr val="000000"/>
                </a:solidFill>
                <a:latin typeface="Calibri"/>
              </a:rPr>
              <a:t>None</a:t>
            </a:r>
            <a:endParaRPr/>
          </a:p>
        </p:txBody>
      </p:sp>
      <p:sp>
        <p:nvSpPr>
          <p:cNvPr id="42" name="CustomShape 5"/>
          <p:cNvSpPr/>
          <p:nvPr/>
        </p:nvSpPr>
        <p:spPr>
          <a:xfrm>
            <a:off x="3581280" y="2209680"/>
            <a:ext cx="1371240" cy="304560"/>
          </a:xfrm>
          <a:prstGeom prst="rect">
            <a:avLst/>
          </a:prstGeom>
          <a:solidFill>
            <a:srgbClr val="ffc000"/>
          </a:solidFill>
          <a:ln w="25560">
            <a:solidFill>
              <a:srgbClr val="3a5f8b"/>
            </a:solidFill>
            <a:round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IN" sz="3200">
                <a:solidFill>
                  <a:srgbClr val="000000"/>
                </a:solidFill>
                <a:latin typeface="Calibri"/>
              </a:rPr>
              <a:t>int</a:t>
            </a:r>
            <a:endParaRPr/>
          </a:p>
        </p:txBody>
      </p:sp>
      <p:sp>
        <p:nvSpPr>
          <p:cNvPr id="43" name="CustomShape 6"/>
          <p:cNvSpPr/>
          <p:nvPr/>
        </p:nvSpPr>
        <p:spPr>
          <a:xfrm>
            <a:off x="3581280" y="2743200"/>
            <a:ext cx="1371240" cy="304560"/>
          </a:xfrm>
          <a:prstGeom prst="rect">
            <a:avLst/>
          </a:prstGeom>
          <a:solidFill>
            <a:srgbClr val="ffc000"/>
          </a:solidFill>
          <a:ln w="25560">
            <a:solidFill>
              <a:srgbClr val="3a5f8b"/>
            </a:solidFill>
            <a:round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IN" sz="3200">
                <a:solidFill>
                  <a:srgbClr val="ffffff"/>
                </a:solidFill>
                <a:latin typeface="Calibri"/>
              </a:rPr>
              <a:t>float</a:t>
            </a:r>
            <a:endParaRPr/>
          </a:p>
        </p:txBody>
      </p:sp>
      <p:sp>
        <p:nvSpPr>
          <p:cNvPr id="44" name="CustomShape 7"/>
          <p:cNvSpPr/>
          <p:nvPr/>
        </p:nvSpPr>
        <p:spPr>
          <a:xfrm>
            <a:off x="3581280" y="3200400"/>
            <a:ext cx="1371240" cy="304560"/>
          </a:xfrm>
          <a:prstGeom prst="rect">
            <a:avLst/>
          </a:prstGeom>
          <a:solidFill>
            <a:srgbClr val="ffc000"/>
          </a:solidFill>
          <a:ln w="25560">
            <a:solidFill>
              <a:srgbClr val="3a5f8b"/>
            </a:solidFill>
            <a:round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IN" sz="3200">
                <a:solidFill>
                  <a:srgbClr val="000000"/>
                </a:solidFill>
                <a:latin typeface="Calibri"/>
              </a:rPr>
              <a:t>complex</a:t>
            </a:r>
            <a:endParaRPr/>
          </a:p>
        </p:txBody>
      </p:sp>
      <p:sp>
        <p:nvSpPr>
          <p:cNvPr id="45" name="CustomShape 8"/>
          <p:cNvSpPr/>
          <p:nvPr/>
        </p:nvSpPr>
        <p:spPr>
          <a:xfrm>
            <a:off x="6248520" y="3429000"/>
            <a:ext cx="1371240" cy="380520"/>
          </a:xfrm>
          <a:prstGeom prst="rect">
            <a:avLst/>
          </a:prstGeom>
          <a:solidFill>
            <a:srgbClr val="ffc000"/>
          </a:solidFill>
          <a:ln w="25560">
            <a:solidFill>
              <a:srgbClr val="3a5f8b"/>
            </a:solidFill>
            <a:round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IN" sz="3200">
                <a:solidFill>
                  <a:srgbClr val="000000"/>
                </a:solidFill>
                <a:latin typeface="Calibri"/>
              </a:rPr>
              <a:t>str</a:t>
            </a:r>
            <a:endParaRPr/>
          </a:p>
        </p:txBody>
      </p:sp>
      <p:sp>
        <p:nvSpPr>
          <p:cNvPr id="46" name="CustomShape 9"/>
          <p:cNvSpPr/>
          <p:nvPr/>
        </p:nvSpPr>
        <p:spPr>
          <a:xfrm>
            <a:off x="6248520" y="4114800"/>
            <a:ext cx="1371240" cy="380520"/>
          </a:xfrm>
          <a:prstGeom prst="rect">
            <a:avLst/>
          </a:prstGeom>
          <a:solidFill>
            <a:srgbClr val="ffc000"/>
          </a:solidFill>
          <a:ln w="25560">
            <a:solidFill>
              <a:srgbClr val="3a5f8b"/>
            </a:solidFill>
            <a:round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IN" sz="3200">
                <a:solidFill>
                  <a:srgbClr val="000000"/>
                </a:solidFill>
                <a:latin typeface="Calibri"/>
              </a:rPr>
              <a:t>unicode</a:t>
            </a:r>
            <a:endParaRPr/>
          </a:p>
        </p:txBody>
      </p:sp>
      <p:sp>
        <p:nvSpPr>
          <p:cNvPr id="47" name="CustomShape 10"/>
          <p:cNvSpPr/>
          <p:nvPr/>
        </p:nvSpPr>
        <p:spPr>
          <a:xfrm>
            <a:off x="3581280" y="3733920"/>
            <a:ext cx="1371240" cy="304560"/>
          </a:xfrm>
          <a:prstGeom prst="rect">
            <a:avLst/>
          </a:prstGeom>
          <a:solidFill>
            <a:srgbClr val="ffc000"/>
          </a:solidFill>
          <a:ln w="25560">
            <a:solidFill>
              <a:srgbClr val="3a5f8b"/>
            </a:solidFill>
            <a:round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IN" sz="3200">
                <a:solidFill>
                  <a:srgbClr val="ffffff"/>
                </a:solidFill>
                <a:latin typeface="Calibri"/>
              </a:rPr>
              <a:t>basestring</a:t>
            </a:r>
            <a:endParaRPr/>
          </a:p>
        </p:txBody>
      </p:sp>
      <p:sp>
        <p:nvSpPr>
          <p:cNvPr id="48" name="CustomShape 11"/>
          <p:cNvSpPr/>
          <p:nvPr/>
        </p:nvSpPr>
        <p:spPr>
          <a:xfrm>
            <a:off x="6248520" y="1905120"/>
            <a:ext cx="1371240" cy="380520"/>
          </a:xfrm>
          <a:prstGeom prst="rect">
            <a:avLst/>
          </a:prstGeom>
          <a:solidFill>
            <a:srgbClr val="ffc000"/>
          </a:solidFill>
          <a:ln w="25560">
            <a:solidFill>
              <a:srgbClr val="3a5f8b"/>
            </a:solidFill>
            <a:round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IN" sz="3200">
                <a:solidFill>
                  <a:srgbClr val="ffffff"/>
                </a:solidFill>
                <a:latin typeface="Calibri"/>
              </a:rPr>
              <a:t>bool</a:t>
            </a:r>
            <a:endParaRPr/>
          </a:p>
        </p:txBody>
      </p:sp>
      <p:sp>
        <p:nvSpPr>
          <p:cNvPr id="49" name="CustomShape 12"/>
          <p:cNvSpPr/>
          <p:nvPr/>
        </p:nvSpPr>
        <p:spPr>
          <a:xfrm>
            <a:off x="6248520" y="2514600"/>
            <a:ext cx="1371240" cy="380520"/>
          </a:xfrm>
          <a:prstGeom prst="rect">
            <a:avLst/>
          </a:prstGeom>
          <a:solidFill>
            <a:srgbClr val="ffc000"/>
          </a:solidFill>
          <a:ln w="25560">
            <a:solidFill>
              <a:srgbClr val="3a5f8b"/>
            </a:solidFill>
            <a:round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IN" sz="3200">
                <a:solidFill>
                  <a:srgbClr val="ffffff"/>
                </a:solidFill>
                <a:latin typeface="Calibri"/>
              </a:rPr>
              <a:t>long</a:t>
            </a:r>
            <a:endParaRPr/>
          </a:p>
        </p:txBody>
      </p:sp>
      <p:sp>
        <p:nvSpPr>
          <p:cNvPr id="50" name="CustomShape 13"/>
          <p:cNvSpPr/>
          <p:nvPr/>
        </p:nvSpPr>
        <p:spPr>
          <a:xfrm>
            <a:off x="3581280" y="4191120"/>
            <a:ext cx="1371240" cy="304560"/>
          </a:xfrm>
          <a:prstGeom prst="rect">
            <a:avLst/>
          </a:prstGeom>
          <a:solidFill>
            <a:srgbClr val="ffc000"/>
          </a:solidFill>
          <a:ln w="25560">
            <a:solidFill>
              <a:srgbClr val="3a5f8b"/>
            </a:solidFill>
            <a:round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IN" sz="3200">
                <a:solidFill>
                  <a:srgbClr val="ffffff"/>
                </a:solidFill>
                <a:latin typeface="Calibri"/>
              </a:rPr>
              <a:t>tuple</a:t>
            </a:r>
            <a:endParaRPr/>
          </a:p>
        </p:txBody>
      </p:sp>
      <p:sp>
        <p:nvSpPr>
          <p:cNvPr id="51" name="CustomShape 14"/>
          <p:cNvSpPr/>
          <p:nvPr/>
        </p:nvSpPr>
        <p:spPr>
          <a:xfrm>
            <a:off x="3581280" y="4648320"/>
            <a:ext cx="1371240" cy="304560"/>
          </a:xfrm>
          <a:prstGeom prst="rect">
            <a:avLst/>
          </a:prstGeom>
          <a:solidFill>
            <a:srgbClr val="ffc000"/>
          </a:solidFill>
          <a:ln w="25560">
            <a:solidFill>
              <a:srgbClr val="3a5f8b"/>
            </a:solidFill>
            <a:round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IN" sz="3200">
                <a:solidFill>
                  <a:srgbClr val="ffffff"/>
                </a:solidFill>
                <a:latin typeface="Calibri"/>
              </a:rPr>
              <a:t>list</a:t>
            </a:r>
            <a:endParaRPr/>
          </a:p>
        </p:txBody>
      </p:sp>
      <p:sp>
        <p:nvSpPr>
          <p:cNvPr id="52" name="CustomShape 15"/>
          <p:cNvSpPr/>
          <p:nvPr/>
        </p:nvSpPr>
        <p:spPr>
          <a:xfrm>
            <a:off x="3581280" y="5105520"/>
            <a:ext cx="1371240" cy="304560"/>
          </a:xfrm>
          <a:prstGeom prst="rect">
            <a:avLst/>
          </a:prstGeom>
          <a:solidFill>
            <a:srgbClr val="ffc000"/>
          </a:solidFill>
          <a:ln w="25560">
            <a:solidFill>
              <a:srgbClr val="3a5f8b"/>
            </a:solidFill>
            <a:round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IN" sz="3200">
                <a:solidFill>
                  <a:srgbClr val="000000"/>
                </a:solidFill>
                <a:latin typeface="Calibri"/>
              </a:rPr>
              <a:t>dict</a:t>
            </a:r>
            <a:endParaRPr/>
          </a:p>
        </p:txBody>
      </p:sp>
      <p:sp>
        <p:nvSpPr>
          <p:cNvPr id="53" name="CustomShape 16"/>
          <p:cNvSpPr/>
          <p:nvPr/>
        </p:nvSpPr>
        <p:spPr>
          <a:xfrm>
            <a:off x="3581280" y="5486400"/>
            <a:ext cx="1371240" cy="304560"/>
          </a:xfrm>
          <a:prstGeom prst="rect">
            <a:avLst/>
          </a:prstGeom>
          <a:solidFill>
            <a:srgbClr val="ffc000"/>
          </a:solidFill>
          <a:ln w="25560">
            <a:solidFill>
              <a:srgbClr val="3a5f8b"/>
            </a:solidFill>
            <a:round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IN" sz="3200">
                <a:solidFill>
                  <a:srgbClr val="ffffff"/>
                </a:solidFill>
                <a:latin typeface="Calibri"/>
              </a:rPr>
              <a:t>lambda</a:t>
            </a:r>
            <a:endParaRPr/>
          </a:p>
        </p:txBody>
      </p:sp>
      <p:sp>
        <p:nvSpPr>
          <p:cNvPr id="54" name="CustomShape 17"/>
          <p:cNvSpPr/>
          <p:nvPr/>
        </p:nvSpPr>
        <p:spPr>
          <a:xfrm>
            <a:off x="990720" y="3048120"/>
            <a:ext cx="1294920" cy="456840"/>
          </a:xfrm>
          <a:prstGeom prst="rect">
            <a:avLst/>
          </a:prstGeom>
          <a:solidFill>
            <a:srgbClr val="ffc000"/>
          </a:solidFill>
          <a:ln w="25560">
            <a:solidFill>
              <a:srgbClr val="3a5f8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en-IN">
                <a:solidFill>
                  <a:srgbClr val="000000"/>
                </a:solidFill>
                <a:latin typeface="Calibri"/>
              </a:rPr>
              <a:t>object</a:t>
            </a:r>
            <a:endParaRPr/>
          </a:p>
        </p:txBody>
      </p:sp>
      <p:sp>
        <p:nvSpPr>
          <p:cNvPr id="55" name="Line 18"/>
          <p:cNvSpPr/>
          <p:nvPr/>
        </p:nvSpPr>
        <p:spPr>
          <a:xfrm>
            <a:off x="2286000" y="1981080"/>
            <a:ext cx="990360" cy="1440"/>
          </a:xfrm>
          <a:prstGeom prst="line">
            <a:avLst/>
          </a:prstGeom>
          <a:ln w="38160">
            <a:solidFill>
              <a:srgbClr val="4a7ebb"/>
            </a:solidFill>
            <a:custDash>
              <a:ds d="318000" sp="106000"/>
            </a:custDash>
            <a:round/>
            <a:headEnd len="med" type="triangle" w="med"/>
          </a:ln>
        </p:spPr>
      </p:sp>
      <p:sp>
        <p:nvSpPr>
          <p:cNvPr id="56" name="Line 19"/>
          <p:cNvSpPr/>
          <p:nvPr/>
        </p:nvSpPr>
        <p:spPr>
          <a:xfrm>
            <a:off x="3276360" y="5638680"/>
            <a:ext cx="304920" cy="144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57" name="Line 20"/>
          <p:cNvSpPr/>
          <p:nvPr/>
        </p:nvSpPr>
        <p:spPr>
          <a:xfrm>
            <a:off x="2286000" y="3276360"/>
            <a:ext cx="990360" cy="1800"/>
          </a:xfrm>
          <a:prstGeom prst="line">
            <a:avLst/>
          </a:prstGeom>
          <a:ln w="31680">
            <a:solidFill>
              <a:srgbClr val="4a7ebb"/>
            </a:solidFill>
            <a:round/>
            <a:headEnd len="med" type="triangle" w="med"/>
          </a:ln>
        </p:spPr>
      </p:sp>
      <p:sp>
        <p:nvSpPr>
          <p:cNvPr id="58" name="Line 21"/>
          <p:cNvSpPr/>
          <p:nvPr/>
        </p:nvSpPr>
        <p:spPr>
          <a:xfrm flipH="1">
            <a:off x="3275640" y="1829520"/>
            <a:ext cx="1440" cy="388620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59" name="Line 22"/>
          <p:cNvSpPr/>
          <p:nvPr/>
        </p:nvSpPr>
        <p:spPr>
          <a:xfrm>
            <a:off x="3276360" y="1904760"/>
            <a:ext cx="304920" cy="180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60" name="Line 23"/>
          <p:cNvSpPr/>
          <p:nvPr/>
        </p:nvSpPr>
        <p:spPr>
          <a:xfrm>
            <a:off x="3276360" y="2361960"/>
            <a:ext cx="304920" cy="180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61" name="Line 24"/>
          <p:cNvSpPr/>
          <p:nvPr/>
        </p:nvSpPr>
        <p:spPr>
          <a:xfrm>
            <a:off x="3276360" y="2895480"/>
            <a:ext cx="304920" cy="144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62" name="Line 25"/>
          <p:cNvSpPr/>
          <p:nvPr/>
        </p:nvSpPr>
        <p:spPr>
          <a:xfrm>
            <a:off x="3276360" y="3352680"/>
            <a:ext cx="304920" cy="144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63" name="Line 26"/>
          <p:cNvSpPr/>
          <p:nvPr/>
        </p:nvSpPr>
        <p:spPr>
          <a:xfrm>
            <a:off x="3276360" y="3886200"/>
            <a:ext cx="304920" cy="144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64" name="Line 27"/>
          <p:cNvSpPr/>
          <p:nvPr/>
        </p:nvSpPr>
        <p:spPr>
          <a:xfrm>
            <a:off x="3276360" y="4343400"/>
            <a:ext cx="304920" cy="144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65" name="Line 28"/>
          <p:cNvSpPr/>
          <p:nvPr/>
        </p:nvSpPr>
        <p:spPr>
          <a:xfrm>
            <a:off x="3276360" y="4800600"/>
            <a:ext cx="304920" cy="144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66" name="Line 29"/>
          <p:cNvSpPr/>
          <p:nvPr/>
        </p:nvSpPr>
        <p:spPr>
          <a:xfrm>
            <a:off x="3276360" y="5257800"/>
            <a:ext cx="304920" cy="144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67" name="Line 30"/>
          <p:cNvSpPr/>
          <p:nvPr/>
        </p:nvSpPr>
        <p:spPr>
          <a:xfrm>
            <a:off x="4952880" y="2361960"/>
            <a:ext cx="838080" cy="180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68" name="Line 31"/>
          <p:cNvSpPr/>
          <p:nvPr/>
        </p:nvSpPr>
        <p:spPr>
          <a:xfrm>
            <a:off x="4952880" y="3886200"/>
            <a:ext cx="914400" cy="144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69" name="Line 32"/>
          <p:cNvSpPr/>
          <p:nvPr/>
        </p:nvSpPr>
        <p:spPr>
          <a:xfrm flipH="1">
            <a:off x="5790240" y="1981800"/>
            <a:ext cx="1440" cy="83808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70" name="Line 33"/>
          <p:cNvSpPr/>
          <p:nvPr/>
        </p:nvSpPr>
        <p:spPr>
          <a:xfrm flipH="1">
            <a:off x="5867280" y="3582000"/>
            <a:ext cx="720" cy="83736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71" name="Line 34"/>
          <p:cNvSpPr/>
          <p:nvPr/>
        </p:nvSpPr>
        <p:spPr>
          <a:xfrm>
            <a:off x="5790960" y="1981080"/>
            <a:ext cx="457200" cy="144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72" name="Line 35"/>
          <p:cNvSpPr/>
          <p:nvPr/>
        </p:nvSpPr>
        <p:spPr>
          <a:xfrm>
            <a:off x="5867280" y="4417920"/>
            <a:ext cx="380880" cy="144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73" name="Line 36"/>
          <p:cNvSpPr/>
          <p:nvPr/>
        </p:nvSpPr>
        <p:spPr>
          <a:xfrm>
            <a:off x="5867280" y="3581280"/>
            <a:ext cx="380880" cy="144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74" name="Line 37"/>
          <p:cNvSpPr/>
          <p:nvPr/>
        </p:nvSpPr>
        <p:spPr>
          <a:xfrm>
            <a:off x="5790960" y="2819160"/>
            <a:ext cx="457200" cy="180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en-US" sz="4400">
                <a:solidFill>
                  <a:srgbClr val="000000"/>
                </a:solidFill>
                <a:latin typeface="Calibri"/>
              </a:rPr>
              <a:t>Attributes</a:t>
            </a:r>
            <a:endParaRPr/>
          </a:p>
        </p:txBody>
      </p:sp>
      <p:sp>
        <p:nvSpPr>
          <p:cNvPr id="7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Builtin 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User defined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Dynamic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Stored in __dict__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Dot notation 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Data attributes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Method attributes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